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3">
            <a:schemeClr val="lt1"/>
          </a:lnRef>
          <a:fillRef idx="1">
            <a:schemeClr val="accent4"/>
          </a:fillRef>
          <a:effectRef idx="1">
            <a:schemeClr val="accent4"/>
          </a:effectRef>
          <a:fontRef idx="minor">
            <a:schemeClr val="lt1"/>
          </a:fontRef>
        </p:style>
        <p:txBody>
          <a:bodyPr/>
          <a:lstStyle/>
          <a:p>
            <a:r>
              <a:rPr lang="en-US" dirty="0" smtClean="0">
                <a:latin typeface="Aharoni" pitchFamily="2" charset="-79"/>
                <a:cs typeface="Aharoni" pitchFamily="2" charset="-79"/>
              </a:rPr>
              <a:t>SITE/KHEDA PROJECT</a:t>
            </a:r>
            <a:br>
              <a:rPr lang="en-US" dirty="0" smtClean="0">
                <a:latin typeface="Aharoni" pitchFamily="2" charset="-79"/>
                <a:cs typeface="Aharoni" pitchFamily="2" charset="-79"/>
              </a:rPr>
            </a:br>
            <a:r>
              <a:rPr lang="en-US" sz="2800" b="1" dirty="0" smtClean="0">
                <a:latin typeface="Agency FB" pitchFamily="34" charset="0"/>
              </a:rPr>
              <a:t>Unit III</a:t>
            </a:r>
            <a:endParaRPr lang="en-IN" sz="2800" b="1" dirty="0">
              <a:latin typeface="Agency FB" pitchFamily="34" charset="0"/>
            </a:endParaRPr>
          </a:p>
        </p:txBody>
      </p:sp>
      <p:sp>
        <p:nvSpPr>
          <p:cNvPr id="3" name="Subtitle 2"/>
          <p:cNvSpPr>
            <a:spLocks noGrp="1"/>
          </p:cNvSpPr>
          <p:nvPr>
            <p:ph type="subTitle" idx="1"/>
          </p:nvPr>
        </p:nvSpPr>
        <p:spPr/>
        <p:style>
          <a:lnRef idx="1">
            <a:schemeClr val="accent4"/>
          </a:lnRef>
          <a:fillRef idx="2">
            <a:schemeClr val="accent4"/>
          </a:fillRef>
          <a:effectRef idx="1">
            <a:schemeClr val="accent4"/>
          </a:effectRef>
          <a:fontRef idx="minor">
            <a:schemeClr val="dk1"/>
          </a:fontRef>
        </p:style>
        <p:txBody>
          <a:bodyPr>
            <a:normAutofit fontScale="92500" lnSpcReduction="10000"/>
          </a:bodyPr>
          <a:lstStyle/>
          <a:p>
            <a:r>
              <a:rPr lang="en-US" b="1" dirty="0" smtClean="0">
                <a:solidFill>
                  <a:srgbClr val="002060"/>
                </a:solidFill>
                <a:latin typeface="Arabic Typesetting" pitchFamily="66" charset="-78"/>
                <a:cs typeface="Arabic Typesetting" pitchFamily="66" charset="-78"/>
              </a:rPr>
              <a:t>Paper: Development Communication</a:t>
            </a:r>
            <a:br>
              <a:rPr lang="en-US" b="1" dirty="0" smtClean="0">
                <a:solidFill>
                  <a:srgbClr val="002060"/>
                </a:solidFill>
                <a:latin typeface="Arabic Typesetting" pitchFamily="66" charset="-78"/>
                <a:cs typeface="Arabic Typesetting" pitchFamily="66" charset="-78"/>
              </a:rPr>
            </a:br>
            <a:r>
              <a:rPr lang="en-US" b="1" dirty="0" smtClean="0">
                <a:solidFill>
                  <a:srgbClr val="002060"/>
                </a:solidFill>
                <a:latin typeface="Arabic Typesetting" pitchFamily="66" charset="-78"/>
                <a:cs typeface="Arabic Typesetting" pitchFamily="66" charset="-78"/>
              </a:rPr>
              <a:t>Course: BJMC, Semester: II</a:t>
            </a:r>
            <a:br>
              <a:rPr lang="en-US" b="1" dirty="0" smtClean="0">
                <a:solidFill>
                  <a:srgbClr val="002060"/>
                </a:solidFill>
                <a:latin typeface="Arabic Typesetting" pitchFamily="66" charset="-78"/>
                <a:cs typeface="Arabic Typesetting" pitchFamily="66" charset="-78"/>
              </a:rPr>
            </a:br>
            <a:r>
              <a:rPr lang="en-US" b="1" dirty="0" smtClean="0">
                <a:solidFill>
                  <a:srgbClr val="002060"/>
                </a:solidFill>
                <a:latin typeface="Arabic Typesetting" pitchFamily="66" charset="-78"/>
                <a:cs typeface="Arabic Typesetting" pitchFamily="66" charset="-78"/>
              </a:rPr>
              <a:t>Institution: DSPMU, Ranchi</a:t>
            </a:r>
            <a:br>
              <a:rPr lang="en-US" b="1" dirty="0" smtClean="0">
                <a:solidFill>
                  <a:srgbClr val="002060"/>
                </a:solidFill>
                <a:latin typeface="Arabic Typesetting" pitchFamily="66" charset="-78"/>
                <a:cs typeface="Arabic Typesetting" pitchFamily="66" charset="-78"/>
              </a:rPr>
            </a:br>
            <a:r>
              <a:rPr lang="en-US" b="1" dirty="0" smtClean="0">
                <a:solidFill>
                  <a:srgbClr val="002060"/>
                </a:solidFill>
                <a:latin typeface="Arabic Typesetting" pitchFamily="66" charset="-78"/>
                <a:cs typeface="Arabic Typesetting" pitchFamily="66" charset="-78"/>
              </a:rPr>
              <a:t>Teacher: Sumedha Chaudhury</a:t>
            </a:r>
            <a:endParaRPr lang="en-IN" b="1" dirty="0" smtClean="0">
              <a:solidFill>
                <a:srgbClr val="002060"/>
              </a:solidFill>
              <a:latin typeface="Arabic Typesetting" pitchFamily="66" charset="-78"/>
              <a:cs typeface="Arabic Typesetting" pitchFamily="66" charset="-78"/>
            </a:endParaRPr>
          </a:p>
          <a:p>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en-US" dirty="0" smtClean="0">
                <a:latin typeface="Arial Rounded MT Bold" pitchFamily="34" charset="0"/>
              </a:rPr>
              <a:t>SITE (1975-76)</a:t>
            </a:r>
            <a:endParaRPr lang="en-IN" dirty="0">
              <a:latin typeface="Arial Rounded MT Bold" pitchFamily="34" charset="0"/>
            </a:endParaRPr>
          </a:p>
        </p:txBody>
      </p:sp>
      <p:sp>
        <p:nvSpPr>
          <p:cNvPr id="3" name="Content Placeholder 2"/>
          <p:cNvSpPr>
            <a:spLocks noGrp="1"/>
          </p:cNvSpPr>
          <p:nvPr>
            <p:ph idx="1"/>
          </p:nvPr>
        </p:nvSpPr>
        <p:spPr/>
        <p:txBody>
          <a:bodyPr>
            <a:normAutofit fontScale="77500" lnSpcReduction="20000"/>
          </a:bodyPr>
          <a:lstStyle/>
          <a:p>
            <a:pPr algn="just">
              <a:buNone/>
            </a:pPr>
            <a:r>
              <a:rPr lang="en-IN" dirty="0" smtClean="0"/>
              <a:t>     </a:t>
            </a:r>
            <a:r>
              <a:rPr lang="en-IN" dirty="0" smtClean="0">
                <a:latin typeface="Times New Roman" pitchFamily="18" charset="0"/>
                <a:cs typeface="Times New Roman" pitchFamily="18" charset="0"/>
              </a:rPr>
              <a:t>This </a:t>
            </a:r>
            <a:r>
              <a:rPr lang="en-IN" dirty="0" smtClean="0">
                <a:latin typeface="Times New Roman" pitchFamily="18" charset="0"/>
                <a:cs typeface="Times New Roman" pitchFamily="18" charset="0"/>
              </a:rPr>
              <a:t>one year project was primarily undertaken to develop special development programmes through the satellite communication to six rural clusters, which included a total of 2330 villages of 20 districts spread over six states—Andhra Pradesh, Karnataka, Orissa, Madhya Pradesh, Rajasthan and Gujarat. Its objectives were: </a:t>
            </a:r>
          </a:p>
          <a:p>
            <a:pPr algn="just">
              <a:buNone/>
            </a:pPr>
            <a:r>
              <a:rPr lang="en-IN" dirty="0" smtClean="0">
                <a:latin typeface="Times New Roman" pitchFamily="18" charset="0"/>
                <a:cs typeface="Times New Roman" pitchFamily="18" charset="0"/>
              </a:rPr>
              <a:t>      1</a:t>
            </a:r>
            <a:r>
              <a:rPr lang="en-IN" dirty="0" smtClean="0">
                <a:latin typeface="Times New Roman" pitchFamily="18" charset="0"/>
                <a:cs typeface="Times New Roman" pitchFamily="18" charset="0"/>
              </a:rPr>
              <a:t>. Improve the rural primary education. </a:t>
            </a:r>
          </a:p>
          <a:p>
            <a:pPr algn="just">
              <a:buNone/>
            </a:pPr>
            <a:r>
              <a:rPr lang="en-IN" dirty="0" smtClean="0">
                <a:latin typeface="Times New Roman" pitchFamily="18" charset="0"/>
                <a:cs typeface="Times New Roman" pitchFamily="18" charset="0"/>
              </a:rPr>
              <a:t>      2</a:t>
            </a:r>
            <a:r>
              <a:rPr lang="en-IN" dirty="0" smtClean="0">
                <a:latin typeface="Times New Roman" pitchFamily="18" charset="0"/>
                <a:cs typeface="Times New Roman" pitchFamily="18" charset="0"/>
              </a:rPr>
              <a:t>. Provide training to teachers. </a:t>
            </a:r>
          </a:p>
          <a:p>
            <a:pPr algn="just">
              <a:buNone/>
            </a:pPr>
            <a:r>
              <a:rPr lang="en-IN" dirty="0" smtClean="0">
                <a:latin typeface="Times New Roman" pitchFamily="18" charset="0"/>
                <a:cs typeface="Times New Roman" pitchFamily="18" charset="0"/>
              </a:rPr>
              <a:t>      3</a:t>
            </a:r>
            <a:r>
              <a:rPr lang="en-IN" dirty="0" smtClean="0">
                <a:latin typeface="Times New Roman" pitchFamily="18" charset="0"/>
                <a:cs typeface="Times New Roman" pitchFamily="18" charset="0"/>
              </a:rPr>
              <a:t>. Improve agriculture, health, hygiene, and nutritional practices and </a:t>
            </a:r>
          </a:p>
          <a:p>
            <a:pPr algn="just">
              <a:buNone/>
            </a:pPr>
            <a:r>
              <a:rPr lang="en-IN" dirty="0" smtClean="0">
                <a:latin typeface="Times New Roman" pitchFamily="18" charset="0"/>
                <a:cs typeface="Times New Roman" pitchFamily="18" charset="0"/>
              </a:rPr>
              <a:t>     4</a:t>
            </a:r>
            <a:r>
              <a:rPr lang="en-IN" dirty="0" smtClean="0">
                <a:latin typeface="Times New Roman" pitchFamily="18" charset="0"/>
                <a:cs typeface="Times New Roman" pitchFamily="18" charset="0"/>
              </a:rPr>
              <a:t>. Contribute to family planning and national integration. </a:t>
            </a:r>
          </a:p>
          <a:p>
            <a:pPr algn="just">
              <a:buNone/>
            </a:pPr>
            <a:endParaRPr lang="en-IN"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lgn="just">
              <a:buNone/>
            </a:pPr>
            <a:r>
              <a:rPr lang="en-IN" dirty="0" smtClean="0"/>
              <a:t>   </a:t>
            </a:r>
            <a:r>
              <a:rPr lang="en-IN" dirty="0" smtClean="0">
                <a:latin typeface="Times New Roman" pitchFamily="18" charset="0"/>
                <a:cs typeface="Times New Roman" pitchFamily="18" charset="0"/>
              </a:rPr>
              <a:t>The </a:t>
            </a:r>
            <a:r>
              <a:rPr lang="en-IN" dirty="0" smtClean="0">
                <a:latin typeface="Times New Roman" pitchFamily="18" charset="0"/>
                <a:cs typeface="Times New Roman" pitchFamily="18" charset="0"/>
              </a:rPr>
              <a:t>success of SITE can be judged from the fact that, after the completion of the project evaluation studies showed that exposure to developmental messages through television had contributed to the widening of horizon of the villagers. </a:t>
            </a:r>
            <a:endParaRPr lang="en-IN"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en-US" b="1" dirty="0" err="1" smtClean="0">
                <a:latin typeface="Arial Rounded MT Bold" pitchFamily="34" charset="0"/>
              </a:rPr>
              <a:t>Kheda</a:t>
            </a:r>
            <a:r>
              <a:rPr lang="en-US" b="1" dirty="0" smtClean="0">
                <a:latin typeface="Arial Rounded MT Bold" pitchFamily="34" charset="0"/>
              </a:rPr>
              <a:t> Communication Project</a:t>
            </a:r>
            <a:br>
              <a:rPr lang="en-US" b="1" dirty="0" smtClean="0">
                <a:latin typeface="Arial Rounded MT Bold" pitchFamily="34" charset="0"/>
              </a:rPr>
            </a:br>
            <a:r>
              <a:rPr lang="en-US" b="1" dirty="0" smtClean="0">
                <a:latin typeface="Arial Rounded MT Bold" pitchFamily="34" charset="0"/>
              </a:rPr>
              <a:t>KCP 1975-89</a:t>
            </a:r>
            <a:endParaRPr lang="en-IN" b="1" dirty="0">
              <a:latin typeface="Arial Rounded MT Bold" pitchFamily="34" charset="0"/>
            </a:endParaRPr>
          </a:p>
        </p:txBody>
      </p:sp>
      <p:sp>
        <p:nvSpPr>
          <p:cNvPr id="3" name="Content Placeholder 2"/>
          <p:cNvSpPr>
            <a:spLocks noGrp="1"/>
          </p:cNvSpPr>
          <p:nvPr>
            <p:ph idx="1"/>
          </p:nvPr>
        </p:nvSpPr>
        <p:spPr/>
        <p:txBody>
          <a:bodyPr>
            <a:normAutofit fontScale="77500" lnSpcReduction="20000"/>
          </a:bodyPr>
          <a:lstStyle/>
          <a:p>
            <a:pPr algn="just">
              <a:buNone/>
            </a:pPr>
            <a:r>
              <a:rPr lang="en-IN" dirty="0" smtClean="0"/>
              <a:t>    </a:t>
            </a:r>
            <a:r>
              <a:rPr lang="en-IN" dirty="0" smtClean="0">
                <a:latin typeface="Times New Roman" pitchFamily="18" charset="0"/>
                <a:cs typeface="Times New Roman" pitchFamily="18" charset="0"/>
              </a:rPr>
              <a:t>SITE </a:t>
            </a:r>
            <a:r>
              <a:rPr lang="en-IN" dirty="0" smtClean="0">
                <a:latin typeface="Times New Roman" pitchFamily="18" charset="0"/>
                <a:cs typeface="Times New Roman" pitchFamily="18" charset="0"/>
              </a:rPr>
              <a:t>demonstrated that the centralization, inherent in the technology of direct broadcasting, was a limitation, hence the idea of </a:t>
            </a:r>
            <a:r>
              <a:rPr lang="en-IN" dirty="0" smtClean="0">
                <a:latin typeface="Times New Roman" pitchFamily="18" charset="0"/>
                <a:cs typeface="Times New Roman" pitchFamily="18" charset="0"/>
              </a:rPr>
              <a:t> limited </a:t>
            </a:r>
            <a:r>
              <a:rPr lang="en-IN" dirty="0" smtClean="0">
                <a:latin typeface="Times New Roman" pitchFamily="18" charset="0"/>
                <a:cs typeface="Times New Roman" pitchFamily="18" charset="0"/>
              </a:rPr>
              <a:t>rebroadcast‘ was conceived, giving birth to the KCP. </a:t>
            </a:r>
            <a:endParaRPr lang="en-IN" dirty="0" smtClean="0">
              <a:latin typeface="Times New Roman" pitchFamily="18" charset="0"/>
              <a:cs typeface="Times New Roman" pitchFamily="18" charset="0"/>
            </a:endParaRPr>
          </a:p>
          <a:p>
            <a:pPr algn="just">
              <a:buNone/>
            </a:pPr>
            <a:r>
              <a:rPr lang="en-IN" dirty="0" smtClean="0">
                <a:latin typeface="Times New Roman" pitchFamily="18" charset="0"/>
                <a:cs typeface="Times New Roman" pitchFamily="18" charset="0"/>
              </a:rPr>
              <a:t> </a:t>
            </a:r>
            <a:r>
              <a:rPr lang="en-IN" dirty="0" smtClean="0">
                <a:latin typeface="Times New Roman" pitchFamily="18" charset="0"/>
                <a:cs typeface="Times New Roman" pitchFamily="18" charset="0"/>
              </a:rPr>
              <a:t>   This </a:t>
            </a:r>
            <a:r>
              <a:rPr lang="en-IN" dirty="0" smtClean="0">
                <a:latin typeface="Times New Roman" pitchFamily="18" charset="0"/>
                <a:cs typeface="Times New Roman" pitchFamily="18" charset="0"/>
              </a:rPr>
              <a:t>project was launched in 1975. 607 community television sets have been installed in 443 villages of Kheda district of </a:t>
            </a:r>
            <a:r>
              <a:rPr lang="en-IN" dirty="0" smtClean="0">
                <a:latin typeface="Times New Roman" pitchFamily="18" charset="0"/>
                <a:cs typeface="Times New Roman" pitchFamily="18" charset="0"/>
              </a:rPr>
              <a:t>Gujarat</a:t>
            </a:r>
            <a:r>
              <a:rPr lang="en-IN" dirty="0" smtClean="0">
                <a:latin typeface="Times New Roman" pitchFamily="18" charset="0"/>
                <a:cs typeface="Times New Roman" pitchFamily="18" charset="0"/>
              </a:rPr>
              <a:t>. Doordarshan and space application centre produces programme for one hour everyday. </a:t>
            </a:r>
            <a:endParaRPr lang="en-IN" dirty="0" smtClean="0">
              <a:latin typeface="Times New Roman" pitchFamily="18" charset="0"/>
              <a:cs typeface="Times New Roman" pitchFamily="18" charset="0"/>
            </a:endParaRPr>
          </a:p>
          <a:p>
            <a:pPr algn="just">
              <a:buNone/>
            </a:pPr>
            <a:r>
              <a:rPr lang="en-IN" dirty="0" smtClean="0">
                <a:latin typeface="Times New Roman" pitchFamily="18" charset="0"/>
                <a:cs typeface="Times New Roman" pitchFamily="18" charset="0"/>
              </a:rPr>
              <a:t> </a:t>
            </a:r>
            <a:r>
              <a:rPr lang="en-IN" dirty="0" smtClean="0">
                <a:latin typeface="Times New Roman" pitchFamily="18" charset="0"/>
                <a:cs typeface="Times New Roman" pitchFamily="18" charset="0"/>
              </a:rPr>
              <a:t>    The </a:t>
            </a:r>
            <a:r>
              <a:rPr lang="en-IN" dirty="0" smtClean="0">
                <a:latin typeface="Times New Roman" pitchFamily="18" charset="0"/>
                <a:cs typeface="Times New Roman" pitchFamily="18" charset="0"/>
              </a:rPr>
              <a:t>programmes mainly concentrate on and discussed the problem of the poorer classes. Evaluation of Kheda project revealed that women in particular gained knowledge from TV viewing. The serials generated self-confidence, realization of equality </a:t>
            </a:r>
            <a:endParaRPr lang="en-IN"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257</Words>
  <Application>Microsoft Office PowerPoint</Application>
  <PresentationFormat>On-screen Show (4:3)</PresentationFormat>
  <Paragraphs>13</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SITE/KHEDA PROJECT Unit III</vt:lpstr>
      <vt:lpstr>SITE (1975-76)</vt:lpstr>
      <vt:lpstr>Slide 3</vt:lpstr>
      <vt:lpstr>Kheda Communication Project KCP 1975-89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SITE/KHEDA Unit III</dc:title>
  <dc:creator>Admin</dc:creator>
  <cp:lastModifiedBy>Admin</cp:lastModifiedBy>
  <cp:revision>7</cp:revision>
  <dcterms:created xsi:type="dcterms:W3CDTF">2006-08-16T00:00:00Z</dcterms:created>
  <dcterms:modified xsi:type="dcterms:W3CDTF">2020-05-16T18:36:26Z</dcterms:modified>
</cp:coreProperties>
</file>